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57"/>
  </p:notesMasterIdLst>
  <p:sldIdLst>
    <p:sldId id="256" r:id="rId5"/>
    <p:sldId id="261" r:id="rId6"/>
    <p:sldId id="285" r:id="rId7"/>
    <p:sldId id="286" r:id="rId8"/>
    <p:sldId id="507" r:id="rId9"/>
    <p:sldId id="441" r:id="rId10"/>
    <p:sldId id="509" r:id="rId11"/>
    <p:sldId id="508" r:id="rId12"/>
    <p:sldId id="510" r:id="rId13"/>
    <p:sldId id="512" r:id="rId14"/>
    <p:sldId id="511" r:id="rId15"/>
    <p:sldId id="259" r:id="rId16"/>
    <p:sldId id="497" r:id="rId17"/>
    <p:sldId id="484" r:id="rId18"/>
    <p:sldId id="513" r:id="rId19"/>
    <p:sldId id="494" r:id="rId20"/>
    <p:sldId id="498" r:id="rId21"/>
    <p:sldId id="492" r:id="rId22"/>
    <p:sldId id="500" r:id="rId23"/>
    <p:sldId id="514" r:id="rId24"/>
    <p:sldId id="515" r:id="rId25"/>
    <p:sldId id="518" r:id="rId26"/>
    <p:sldId id="517" r:id="rId27"/>
    <p:sldId id="516" r:id="rId28"/>
    <p:sldId id="462" r:id="rId29"/>
    <p:sldId id="275" r:id="rId30"/>
    <p:sldId id="523" r:id="rId31"/>
    <p:sldId id="278" r:id="rId32"/>
    <p:sldId id="288" r:id="rId33"/>
    <p:sldId id="276" r:id="rId34"/>
    <p:sldId id="277" r:id="rId35"/>
    <p:sldId id="520" r:id="rId36"/>
    <p:sldId id="529" r:id="rId37"/>
    <p:sldId id="527" r:id="rId38"/>
    <p:sldId id="526" r:id="rId39"/>
    <p:sldId id="525" r:id="rId40"/>
    <p:sldId id="524" r:id="rId41"/>
    <p:sldId id="528" r:id="rId42"/>
    <p:sldId id="298" r:id="rId43"/>
    <p:sldId id="289" r:id="rId44"/>
    <p:sldId id="290" r:id="rId45"/>
    <p:sldId id="521" r:id="rId46"/>
    <p:sldId id="501" r:id="rId47"/>
    <p:sldId id="502" r:id="rId48"/>
    <p:sldId id="503" r:id="rId49"/>
    <p:sldId id="264" r:id="rId50"/>
    <p:sldId id="271" r:id="rId51"/>
    <p:sldId id="300" r:id="rId52"/>
    <p:sldId id="265" r:id="rId53"/>
    <p:sldId id="297" r:id="rId54"/>
    <p:sldId id="299" r:id="rId55"/>
    <p:sldId id="461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lms, Sherry" initials="HS" lastIdx="1" clrIdx="0">
    <p:extLst>
      <p:ext uri="{19B8F6BF-5375-455C-9EA6-DF929625EA0E}">
        <p15:presenceInfo xmlns:p15="http://schemas.microsoft.com/office/powerpoint/2012/main" userId="S::shelms@revenue.alabama.gov::5d7836c8-9c08-4fe2-b649-f027234253a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C0A7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 snapToObjects="1">
      <p:cViewPr varScale="1">
        <p:scale>
          <a:sx n="112" d="100"/>
          <a:sy n="112" d="100"/>
        </p:scale>
        <p:origin x="948" y="-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commentAuthors" Target="commentAuthors.xml"/><Relationship Id="rId5" Type="http://schemas.openxmlformats.org/officeDocument/2006/relationships/slide" Target="slides/slide1.xml"/><Relationship Id="rId61" Type="http://schemas.openxmlformats.org/officeDocument/2006/relationships/theme" Target="theme/them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2B1555-C17C-4CD1-8CA1-C734EC2CF803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536B41-95E7-4299-9B6F-7035E0E7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763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Put your redesigns here and reference the memo-ones effective </a:t>
            </a:r>
            <a:r>
              <a:rPr lang="en-US" dirty="0" err="1"/>
              <a:t>jan</a:t>
            </a:r>
            <a:r>
              <a:rPr lang="en-US" dirty="0"/>
              <a:t>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79FCB-84C5-4E07-B5A8-29FDF9FB009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658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Put your redesigns here and reference the memo-ones effective </a:t>
            </a:r>
            <a:r>
              <a:rPr lang="en-US" dirty="0" err="1"/>
              <a:t>jan</a:t>
            </a:r>
            <a:r>
              <a:rPr lang="en-US" dirty="0"/>
              <a:t>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79FCB-84C5-4E07-B5A8-29FDF9FB009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509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Same do the ones for Jan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79FCB-84C5-4E07-B5A8-29FDF9FB009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790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Put your redesigns here and reference the memo-ones effective </a:t>
            </a:r>
            <a:r>
              <a:rPr lang="en-US" dirty="0" err="1"/>
              <a:t>jan</a:t>
            </a:r>
            <a:r>
              <a:rPr lang="en-US" dirty="0"/>
              <a:t>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79FCB-84C5-4E07-B5A8-29FDF9FB009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016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2E52D-F86D-3747-A42F-774CC66813B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38600" y="1493620"/>
            <a:ext cx="7315200" cy="2387600"/>
          </a:xfrm>
        </p:spPr>
        <p:txBody>
          <a:bodyPr anchor="b"/>
          <a:lstStyle>
            <a:lvl1pPr algn="ctr">
              <a:defRPr sz="6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8C3BA5-CD9B-0F4B-BFB4-B9EE65280F6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38600" y="4580914"/>
            <a:ext cx="7315200" cy="1154723"/>
          </a:xfrm>
        </p:spPr>
        <p:txBody>
          <a:bodyPr/>
          <a:lstStyle>
            <a:lvl1pPr marL="0" indent="0" algn="ctr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0A9AAB-656C-3C44-A37A-0797B1306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7EAB-1E8A-244C-B189-934D9ABBB95C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CC31DA-ADD3-584C-ACF2-C95126EAA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AB7097-72EA-5143-A41A-D4FCBA0AB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19946-0E57-C640-BFF7-E2C9ED3796A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D3A769-DD46-BB41-BCFC-6244FF9656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084576" cy="537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933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DBBD4-116F-3B4E-B80F-251ED513A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CDF64-6DA5-5D45-92F5-881F824A40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E8B36B-D966-3743-8042-A37E85A2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19946-0E57-C640-BFF7-E2C9ED3796A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E8935C-B10F-184B-8F58-3AA176ECAE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21052" y="6353175"/>
            <a:ext cx="203200" cy="368300"/>
          </a:xfrm>
          <a:prstGeom prst="rect">
            <a:avLst/>
          </a:prstGeom>
        </p:spPr>
      </p:pic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CF4DD594-615E-544F-82F8-5C5CB754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15DA7EAB-1E8A-244C-B189-934D9ABBB95C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7C1F520A-7FB2-734E-89F1-919E4209D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3FDD5CD-55A2-A54B-A924-82BDAB16D9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276391" y="5957888"/>
            <a:ext cx="1395453" cy="243156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4AA8053-0A2B-9D4A-9638-5A77357A9549}"/>
              </a:ext>
            </a:extLst>
          </p:cNvPr>
          <p:cNvSpPr/>
          <p:nvPr userDrawn="1"/>
        </p:nvSpPr>
        <p:spPr>
          <a:xfrm>
            <a:off x="0" y="1644968"/>
            <a:ext cx="12192000" cy="45719"/>
          </a:xfrm>
          <a:prstGeom prst="rect">
            <a:avLst/>
          </a:prstGeom>
          <a:solidFill>
            <a:srgbClr val="51C0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374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F295BFB-3290-EB4A-868A-F8802426E903}"/>
              </a:ext>
            </a:extLst>
          </p:cNvPr>
          <p:cNvSpPr/>
          <p:nvPr userDrawn="1"/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6DBBD4-116F-3B4E-B80F-251ED513A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CDF64-6DA5-5D45-92F5-881F824A40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E8B36B-D966-3743-8042-A37E85A2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19946-0E57-C640-BFF7-E2C9ED3796A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E8935C-B10F-184B-8F58-3AA176ECAE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21052" y="6353175"/>
            <a:ext cx="203200" cy="368300"/>
          </a:xfrm>
          <a:prstGeom prst="rect">
            <a:avLst/>
          </a:prstGeom>
        </p:spPr>
      </p:pic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CF4DD594-615E-544F-82F8-5C5CB754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15DA7EAB-1E8A-244C-B189-934D9ABBB95C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7C1F520A-7FB2-734E-89F1-919E4209D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3FDD5CD-55A2-A54B-A924-82BDAB16D9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276391" y="5957888"/>
            <a:ext cx="1395453" cy="243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267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F295BFB-3290-EB4A-868A-F8802426E903}"/>
              </a:ext>
            </a:extLst>
          </p:cNvPr>
          <p:cNvSpPr/>
          <p:nvPr userDrawn="1"/>
        </p:nvSpPr>
        <p:spPr>
          <a:xfrm>
            <a:off x="0" y="0"/>
            <a:ext cx="12192000" cy="1690687"/>
          </a:xfrm>
          <a:prstGeom prst="rect">
            <a:avLst/>
          </a:prstGeom>
          <a:solidFill>
            <a:srgbClr val="51C0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6DBBD4-116F-3B4E-B80F-251ED513A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CDF64-6DA5-5D45-92F5-881F824A40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E8B36B-D966-3743-8042-A37E85A2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19946-0E57-C640-BFF7-E2C9ED3796A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E8935C-B10F-184B-8F58-3AA176ECAE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21052" y="6353175"/>
            <a:ext cx="203200" cy="368300"/>
          </a:xfrm>
          <a:prstGeom prst="rect">
            <a:avLst/>
          </a:prstGeom>
        </p:spPr>
      </p:pic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CF4DD594-615E-544F-82F8-5C5CB754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15DA7EAB-1E8A-244C-B189-934D9ABBB95C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7C1F520A-7FB2-734E-89F1-919E4209D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3FDD5CD-55A2-A54B-A924-82BDAB16D9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276391" y="5957888"/>
            <a:ext cx="1395453" cy="243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124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F2989-1ECE-4F46-AA92-B097C2DF4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397FE-19D3-D646-918F-95503252EE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FEE87B-F0DD-2941-A928-CFBECC6872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DD96D0-6575-CA44-83A0-F0F9406E5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7EAB-1E8A-244C-B189-934D9ABBB95C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B73844-BBF2-974E-94C8-B97E218B3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485A59-916C-A047-B778-98169B7BC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19946-0E57-C640-BFF7-E2C9ED3796A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4110BB-3B50-5841-BD3E-A39F6BE0FF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21052" y="6353175"/>
            <a:ext cx="203200" cy="3683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6A9352F-3C12-C94E-83EA-60F9DE0F5EDD}"/>
              </a:ext>
            </a:extLst>
          </p:cNvPr>
          <p:cNvSpPr/>
          <p:nvPr userDrawn="1"/>
        </p:nvSpPr>
        <p:spPr>
          <a:xfrm>
            <a:off x="0" y="1644968"/>
            <a:ext cx="12192000" cy="45719"/>
          </a:xfrm>
          <a:prstGeom prst="rect">
            <a:avLst/>
          </a:prstGeom>
          <a:solidFill>
            <a:srgbClr val="51C0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073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18DC6-C0F4-4345-B724-55D007AB3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ABFC26-293C-DD4E-84CE-C617B28D3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75A9E4-5DCA-7D4D-8585-992CC8CEF1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BA6BD2-3CCF-E746-A62C-B14209E5BF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128CFE-A232-2946-8596-D4917C5791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096410-C47D-2C4B-9E0D-98236FD31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7EAB-1E8A-244C-B189-934D9ABBB95C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78E5E1-342A-9743-9803-B34773B56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273D64-6C65-2B4F-A20A-FB3CF9E70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19946-0E57-C640-BFF7-E2C9ED3796AA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6352003-F562-7B45-AA44-7F71C04EB9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21052" y="6353175"/>
            <a:ext cx="203200" cy="3683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4288EFD-5E42-1747-9269-1D4DFD190A6A}"/>
              </a:ext>
            </a:extLst>
          </p:cNvPr>
          <p:cNvSpPr/>
          <p:nvPr userDrawn="1"/>
        </p:nvSpPr>
        <p:spPr>
          <a:xfrm>
            <a:off x="0" y="1644968"/>
            <a:ext cx="12192000" cy="45719"/>
          </a:xfrm>
          <a:prstGeom prst="rect">
            <a:avLst/>
          </a:prstGeom>
          <a:solidFill>
            <a:srgbClr val="51C0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337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2BC0C-8CE7-B243-B9C5-0C88FF673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0EE34D-5510-A140-ADCF-B60EF1D57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7EAB-1E8A-244C-B189-934D9ABBB95C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0575D6-14FC-6F4D-87D0-35C06E421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CAFEBC-40C7-494A-9F9A-06078D61A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19946-0E57-C640-BFF7-E2C9ED3796AA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085EBD-715D-7443-996D-2AC64A3732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21052" y="6353175"/>
            <a:ext cx="203200" cy="3683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2F3BF06-F1C9-3640-9181-D698996C8D86}"/>
              </a:ext>
            </a:extLst>
          </p:cNvPr>
          <p:cNvSpPr/>
          <p:nvPr userDrawn="1"/>
        </p:nvSpPr>
        <p:spPr>
          <a:xfrm>
            <a:off x="0" y="1644968"/>
            <a:ext cx="12192000" cy="45719"/>
          </a:xfrm>
          <a:prstGeom prst="rect">
            <a:avLst/>
          </a:prstGeom>
          <a:solidFill>
            <a:srgbClr val="51C0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401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42191F-C065-394F-A334-B04C0D009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7EAB-1E8A-244C-B189-934D9ABBB95C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69CFC7-A5CE-AE49-858B-F6BE39D4A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997900-4027-4843-B598-D0066F8A4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19946-0E57-C640-BFF7-E2C9ED3796AA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B232D9-021F-124F-A482-AB0C885830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21052" y="6353175"/>
            <a:ext cx="2032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151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4EAE7-DB30-8743-B4A3-21C840120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E60C3F-DA62-984E-97ED-D43FFF4CCB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352D51-F052-D64F-81A6-B17C5CBEAA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29709E-866E-E74B-9A59-CFE742FE4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7EAB-1E8A-244C-B189-934D9ABBB95C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E2D94B-FC75-6646-BD49-0190822BD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07911D-0A2B-D043-BE77-788DF7022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19946-0E57-C640-BFF7-E2C9ED3796A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8A872D-4625-4341-97C5-779CFD0A31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21052" y="6353175"/>
            <a:ext cx="203200" cy="3683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0B74437-6F3E-514E-84CB-917B3C49C54F}"/>
              </a:ext>
            </a:extLst>
          </p:cNvPr>
          <p:cNvSpPr/>
          <p:nvPr userDrawn="1"/>
        </p:nvSpPr>
        <p:spPr>
          <a:xfrm>
            <a:off x="-7383399" y="2034540"/>
            <a:ext cx="12192000" cy="45719"/>
          </a:xfrm>
          <a:prstGeom prst="rect">
            <a:avLst/>
          </a:prstGeom>
          <a:solidFill>
            <a:srgbClr val="51C0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371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5CAFC1-1B54-614E-93B4-299A4C3AE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B2DD70-CA4B-4B40-A55C-0C6EB912C5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45662-8F69-E842-BB64-51C4743418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A7EAB-1E8A-244C-B189-934D9ABBB95C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3E83F-5E17-1A48-B84D-15EB9255B4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ED418-B1B5-7041-B637-95F643DE3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19946-0E57-C640-BFF7-E2C9ED379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161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9" r:id="rId4"/>
    <p:sldLayoutId id="2147483652" r:id="rId5"/>
    <p:sldLayoutId id="2147483653" r:id="rId6"/>
    <p:sldLayoutId id="2147483654" r:id="rId7"/>
    <p:sldLayoutId id="2147483655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NMVTIS@revenue.alabama.gov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david.baxley@revenue.alabama.gov" TargetMode="External"/><Relationship Id="rId2" Type="http://schemas.openxmlformats.org/officeDocument/2006/relationships/hyperlink" Target="mailto:name@revenue.alabama.gov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323D0-0574-9E4D-9082-DE7B222764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1345" y="785091"/>
            <a:ext cx="7862455" cy="3511765"/>
          </a:xfrm>
        </p:spPr>
        <p:txBody>
          <a:bodyPr>
            <a:normAutofit fontScale="90000"/>
          </a:bodyPr>
          <a:lstStyle/>
          <a:p>
            <a:r>
              <a:rPr lang="en-US" sz="6700" dirty="0"/>
              <a:t>Alabama </a:t>
            </a:r>
            <a:r>
              <a:rPr lang="en-US" sz="7300" dirty="0"/>
              <a:t>Licensing Officials Conference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2F012F-2C9E-2742-A94C-2FBC996202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64972" y="4609555"/>
            <a:ext cx="7315200" cy="115472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51C0A7"/>
                </a:solidFill>
              </a:rPr>
              <a:t>December 5th</a:t>
            </a:r>
            <a:r>
              <a:rPr lang="en-US" sz="3200" dirty="0">
                <a:solidFill>
                  <a:srgbClr val="51C0A7"/>
                </a:solidFill>
              </a:rPr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838825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C5B33-DE7A-ECC3-F2BA-DD112A532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Off-Road Vehicle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9D4D7-BDD7-EE51-5DF0-AFD30F10C7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Motorized vehicle 60 inches or less in width, weight of 1,500 pounds or less, 3 or more non-highway tires, single operator or not more than one passenger</a:t>
            </a:r>
          </a:p>
          <a:p>
            <a:endParaRPr lang="en-US" dirty="0"/>
          </a:p>
          <a:p>
            <a:r>
              <a:rPr lang="en-US" dirty="0"/>
              <a:t>Motorized vehicle 80 inches or less in width, weight of 3,500 pounds or less, 4 or more non-highway tires, operator and number of passengers as provided by manufacturer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92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919D5-95FE-8507-A438-8D458C80A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5982F-2A7B-9A90-2287-0449B31447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Electric bicycles</a:t>
            </a:r>
          </a:p>
          <a:p>
            <a:r>
              <a:rPr lang="en-US" dirty="0"/>
              <a:t>Golf carts</a:t>
            </a:r>
          </a:p>
          <a:p>
            <a:r>
              <a:rPr lang="en-US" dirty="0"/>
              <a:t>LSVs</a:t>
            </a:r>
          </a:p>
          <a:p>
            <a:r>
              <a:rPr lang="en-US" dirty="0"/>
              <a:t>Mini-trucks</a:t>
            </a:r>
          </a:p>
          <a:p>
            <a:r>
              <a:rPr lang="en-US" dirty="0"/>
              <a:t>Vehicles used for military, fire, emergency, or law enforcement purposes</a:t>
            </a:r>
          </a:p>
          <a:p>
            <a:r>
              <a:rPr lang="en-US" dirty="0"/>
              <a:t>Vehicles used exclusively on airport property</a:t>
            </a:r>
          </a:p>
          <a:p>
            <a:r>
              <a:rPr lang="en-US" dirty="0"/>
              <a:t>Vehicles used primarily for agricultural purposes</a:t>
            </a:r>
          </a:p>
          <a:p>
            <a:r>
              <a:rPr lang="en-US" dirty="0"/>
              <a:t>Self-propelled lawnmowers</a:t>
            </a:r>
          </a:p>
          <a:p>
            <a:r>
              <a:rPr lang="en-US" dirty="0"/>
              <a:t>Snowblowers</a:t>
            </a:r>
          </a:p>
          <a:p>
            <a:r>
              <a:rPr lang="en-US" dirty="0"/>
              <a:t>Garden or lawn tractors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672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B2660-A7A0-2B86-B62A-C4C0AF0084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/>
              <a:t>Registration Updates</a:t>
            </a:r>
          </a:p>
        </p:txBody>
      </p:sp>
    </p:spTree>
    <p:extLst>
      <p:ext uri="{BB962C8B-B14F-4D97-AF65-F5344CB8AC3E}">
        <p14:creationId xmlns:p14="http://schemas.microsoft.com/office/powerpoint/2010/main" val="1306122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323D0-0574-9E4D-9082-DE7B22276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kern="0" spc="-5" dirty="0">
                <a:latin typeface="Arial"/>
                <a:cs typeface="Arial"/>
              </a:rPr>
              <a:t>God Bless America Plate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2F012F-2C9E-2742-A94C-2FBC99620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845185" marR="0" lvl="1" indent="-457200" algn="l" defTabSz="914400" rtl="0" eaLnBrk="1" fontAlgn="auto" latinLnBrk="0" hangingPunct="1">
              <a:lnSpc>
                <a:spcPct val="100000"/>
              </a:lnSpc>
              <a:spcBef>
                <a:spcPts val="45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624840" algn="l"/>
                <a:tab pos="626110" algn="l"/>
              </a:tabLst>
              <a:defRPr/>
            </a:pPr>
            <a:r>
              <a:rPr lang="en-US" sz="2600" spc="-20" dirty="0">
                <a:latin typeface="Arial"/>
                <a:cs typeface="Arial"/>
              </a:rPr>
              <a:t>Legislative Oversight Committee approved reissuance delay for 2 years (2025) due to metal shortage.</a:t>
            </a:r>
          </a:p>
          <a:p>
            <a:pPr marL="387985" marR="0" lvl="1" algn="l" defTabSz="914400" rtl="0" eaLnBrk="1" fontAlgn="auto" latinLnBrk="0" hangingPunct="1">
              <a:lnSpc>
                <a:spcPct val="100000"/>
              </a:lnSpc>
              <a:spcBef>
                <a:spcPts val="459"/>
              </a:spcBef>
              <a:spcAft>
                <a:spcPts val="0"/>
              </a:spcAft>
              <a:buClrTx/>
              <a:buSzTx/>
              <a:tabLst>
                <a:tab pos="624840" algn="l"/>
                <a:tab pos="626110" algn="l"/>
              </a:tabLst>
              <a:defRPr/>
            </a:pPr>
            <a:endParaRPr lang="en-US" sz="2600" spc="-20" dirty="0">
              <a:latin typeface="Arial"/>
              <a:cs typeface="Arial"/>
            </a:endParaRPr>
          </a:p>
          <a:p>
            <a:pPr marL="845185" marR="0" lvl="1" indent="-457200" algn="l" defTabSz="914400" rtl="0" eaLnBrk="1" fontAlgn="auto" latinLnBrk="0" hangingPunct="1">
              <a:lnSpc>
                <a:spcPct val="100000"/>
              </a:lnSpc>
              <a:spcBef>
                <a:spcPts val="45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624840" algn="l"/>
                <a:tab pos="626110" algn="l"/>
              </a:tabLst>
              <a:defRPr/>
            </a:pPr>
            <a:r>
              <a:rPr kumimoji="0" lang="en-US" sz="2600" b="0" i="0" u="none" strike="noStrike" kern="1200" cap="none" spc="-2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Plate will be </a:t>
            </a:r>
            <a:r>
              <a:rPr lang="en-US" sz="2600" spc="-20" dirty="0">
                <a:latin typeface="Arial"/>
                <a:cs typeface="Arial"/>
              </a:rPr>
              <a:t>reissued in 2025</a:t>
            </a:r>
          </a:p>
          <a:p>
            <a:pPr marL="387985" marR="0" lvl="1" algn="l" defTabSz="914400" rtl="0" eaLnBrk="1" fontAlgn="auto" latinLnBrk="0" hangingPunct="1">
              <a:lnSpc>
                <a:spcPct val="100000"/>
              </a:lnSpc>
              <a:spcBef>
                <a:spcPts val="459"/>
              </a:spcBef>
              <a:spcAft>
                <a:spcPts val="0"/>
              </a:spcAft>
              <a:buClrTx/>
              <a:buSzTx/>
              <a:tabLst>
                <a:tab pos="624840" algn="l"/>
                <a:tab pos="626110" algn="l"/>
              </a:tabLst>
              <a:defRPr/>
            </a:pPr>
            <a:endParaRPr lang="en-US" sz="2600" spc="-2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D744FF-535E-81DF-E390-B63452AFA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5475" y="3779482"/>
            <a:ext cx="5700332" cy="289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712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323D0-0574-9E4D-9082-DE7B22276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Upcoming Redesigns</a:t>
            </a:r>
            <a:r>
              <a:rPr lang="en-US" sz="4400" dirty="0"/>
              <a:t> for March 2025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2F012F-2C9E-2742-A94C-2FBC99620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Helping Schools	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Habitat for Humanity </a:t>
            </a:r>
          </a:p>
          <a:p>
            <a:pPr algn="l"/>
            <a:endParaRPr lang="en-US" sz="3200" dirty="0"/>
          </a:p>
          <a:p>
            <a:pPr marL="0" indent="0" algn="l">
              <a:buNone/>
            </a:pPr>
            <a:endParaRPr lang="en-US" sz="32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Pink Breast Cancer</a:t>
            </a:r>
          </a:p>
          <a:p>
            <a:pPr marL="0" indent="0" algn="l">
              <a:buNone/>
            </a:pPr>
            <a:endParaRPr lang="en-US" sz="32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446A47-8B89-7C72-571C-B542B9E784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8821" y="1749607"/>
            <a:ext cx="2936460" cy="1441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3C1E5C-2C47-0EBC-1FD8-EF5F395651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4184" y="3296298"/>
            <a:ext cx="2837775" cy="13713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A07ECE-631C-BB34-66CA-0FB8CFABD8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0864" y="4772442"/>
            <a:ext cx="2964417" cy="161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928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323D0-0574-9E4D-9082-DE7B22276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Upcoming Redesigns</a:t>
            </a:r>
            <a:r>
              <a:rPr lang="en-US" sz="4400" dirty="0"/>
              <a:t> for March 2025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2F012F-2C9E-2742-A94C-2FBC99620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Faulkner University	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Miles College</a:t>
            </a:r>
          </a:p>
          <a:p>
            <a:pPr algn="l"/>
            <a:endParaRPr lang="en-US" sz="3200" dirty="0"/>
          </a:p>
          <a:p>
            <a:pPr algn="l"/>
            <a:endParaRPr lang="en-US" sz="32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University of Alabama </a:t>
            </a:r>
          </a:p>
          <a:p>
            <a:pPr marL="0" indent="0" algn="l">
              <a:buNone/>
            </a:pPr>
            <a:endParaRPr lang="en-US" sz="32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89A709-753B-1FD9-028C-46C8598E0F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1690" y="1688835"/>
            <a:ext cx="3021088" cy="14571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D3548C-DB4B-AE65-C46D-1083EBF7B3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1690" y="3273263"/>
            <a:ext cx="3021088" cy="1485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126AE4-97A1-D217-33A7-4F3271C06F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5562" y="4872969"/>
            <a:ext cx="2997216" cy="161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940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323D0-0574-9E4D-9082-DE7B22276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Disabled Veteran License Plate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2F012F-2C9E-2742-A94C-2FBC99620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9911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 algn="l"/>
            <a:r>
              <a:rPr lang="en-US" sz="2400" dirty="0"/>
              <a:t>Design for all disabled veteran categories being retained</a:t>
            </a:r>
          </a:p>
          <a:p>
            <a:pPr algn="l"/>
            <a:endParaRPr lang="en-US" sz="2400" dirty="0"/>
          </a:p>
          <a:p>
            <a:r>
              <a:rPr lang="en-US" sz="2400" dirty="0"/>
              <a:t>All reissued license plates are being moved to the generic numbering scheme, with decal pocket removed.</a:t>
            </a:r>
          </a:p>
          <a:p>
            <a:pPr algn="l"/>
            <a:endParaRPr lang="en-US" sz="2400" dirty="0"/>
          </a:p>
          <a:p>
            <a:pPr algn="l"/>
            <a:endParaRPr lang="en-US" sz="2400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31DF743-67A6-1A05-3351-77AF77B09F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9948" y="4238780"/>
            <a:ext cx="4508197" cy="225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2077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80C35-B8C3-B346-1B19-AA29FE82D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Disabled Veteran Plates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F3D79-D634-D445-56E8-3409013EA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97366"/>
          </a:xfrm>
        </p:spPr>
        <p:txBody>
          <a:bodyPr>
            <a:normAutofit fontScale="775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Disability rating of 10% to 50% (Section 40-12-244)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600" dirty="0"/>
              <a:t>First plate is exempt from registration and plate issuance fees NOT exempt from ad valorem taxes.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600" dirty="0"/>
              <a:t>All applicable fees are due for subsequent license plates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Disability rating of 51% and higher </a:t>
            </a:r>
            <a:r>
              <a:rPr lang="en-US" u="sng" dirty="0"/>
              <a:t>or</a:t>
            </a:r>
            <a:r>
              <a:rPr lang="en-US" dirty="0"/>
              <a:t> </a:t>
            </a:r>
            <a:r>
              <a:rPr lang="en-US" i="0" dirty="0">
                <a:effectLst/>
              </a:rPr>
              <a:t>vehicle</a:t>
            </a:r>
            <a:r>
              <a:rPr lang="en-US" b="1" i="0" dirty="0">
                <a:effectLst/>
              </a:rPr>
              <a:t> </a:t>
            </a:r>
            <a:r>
              <a:rPr lang="en-US" i="0" dirty="0">
                <a:effectLst/>
              </a:rPr>
              <a:t>has</a:t>
            </a:r>
            <a:r>
              <a:rPr lang="en-US" b="1" i="0" dirty="0">
                <a:effectLst/>
              </a:rPr>
              <a:t> </a:t>
            </a:r>
            <a:r>
              <a:rPr lang="en-US" i="0" dirty="0">
                <a:effectLst/>
              </a:rPr>
              <a:t>special mechanical control devices (Section 32-6-130)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600" dirty="0"/>
              <a:t>First plate is exempt from registration and plate issuance fees NOT exempt from ad valorem taxes.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600" dirty="0"/>
              <a:t>Subsequent license plates have an annual fee of $5.00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Vehicle all or partly paid for by US Dept. of Veteran Affairs (Section 40-12-254)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600" b="0" i="0" dirty="0">
                <a:effectLst/>
                <a:cs typeface="Arial" panose="020B0604020202020204" pitchFamily="34" charset="0"/>
              </a:rPr>
              <a:t>All license plates are exempt from registration fees and ad valorem taxes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Not required to obtain DV license plate to claim fee exemptions/reductions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4436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323D0-0574-9E4D-9082-DE7B22276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Peeling Tags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2F012F-2C9E-2742-A94C-2FBC99620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Occurred with Plates produced in 2021; resolved with 2022 produced plates and beyond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Any future occurrences report to MVD. Replace plate at no charge (unless registrant changes tag category). Retain damaged plate for audit purposes.</a:t>
            </a:r>
          </a:p>
          <a:p>
            <a:pPr marL="0" indent="0" algn="l">
              <a:buNone/>
            </a:pP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442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323D0-0574-9E4D-9082-DE7B22276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4900" dirty="0"/>
            </a:br>
            <a:r>
              <a:rPr lang="en-US" sz="4900" dirty="0"/>
              <a:t>Mandatory Liability Insurance</a:t>
            </a:r>
            <a:br>
              <a:rPr lang="en-US" sz="4900" dirty="0"/>
            </a:br>
            <a:br>
              <a:rPr lang="en-US" sz="2400" dirty="0"/>
            </a:br>
            <a:br>
              <a:rPr lang="en-US" sz="2400" dirty="0"/>
            </a:br>
            <a:endParaRPr lang="en-US" sz="2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2F012F-2C9E-2742-A94C-2FBC99620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$10.3M in reinstatement fees collected by licensing offices in FY2024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15% of fees retained by licensing office (32-7A-12)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MLI calls answered by ALDOR taxpayer assistance group (TAG)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Enhancement to allow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quick response to MLI notices and auto closing (October 2024)</a:t>
            </a:r>
          </a:p>
          <a:p>
            <a:pPr marL="914400" lvl="1" indent="-457200"/>
            <a:r>
              <a:rPr lang="en-US" sz="2800" dirty="0"/>
              <a:t>Help topic created within the “Help Manager”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670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3B1D6-3923-C0AB-069C-274E23F8C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6000" dirty="0"/>
              <a:t>MVD Org Structure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8FC3FA-DEF0-F281-0923-15C9A32B36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1" dirty="0">
                <a:solidFill>
                  <a:srgbClr val="51C0A7"/>
                </a:solidFill>
              </a:rPr>
              <a:t>MVD Admin</a:t>
            </a:r>
            <a:endParaRPr lang="en-US" sz="2800" b="1" dirty="0">
              <a:solidFill>
                <a:srgbClr val="51C0A7"/>
              </a:solidFill>
            </a:endParaRPr>
          </a:p>
          <a:p>
            <a:pPr lvl="1"/>
            <a:r>
              <a:rPr lang="en-US" dirty="0"/>
              <a:t>Jonathan Lawrence, Director</a:t>
            </a:r>
          </a:p>
          <a:p>
            <a:pPr lvl="1"/>
            <a:r>
              <a:rPr lang="en-US" dirty="0"/>
              <a:t>David Baxley, Assistant Director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51C0A7"/>
                </a:solidFill>
              </a:rPr>
              <a:t>Registration Admin</a:t>
            </a:r>
            <a:endParaRPr lang="en-US" dirty="0"/>
          </a:p>
          <a:p>
            <a:pPr marL="457200" lvl="1" indent="0" algn="l">
              <a:buNone/>
            </a:pPr>
            <a:r>
              <a:rPr lang="en-US" dirty="0"/>
              <a:t>• Trishawn Bell, Motor Carrier Services Supervisor</a:t>
            </a:r>
          </a:p>
          <a:p>
            <a:pPr marL="457200" lvl="1" indent="0" algn="l">
              <a:buNone/>
            </a:pPr>
            <a:r>
              <a:rPr lang="en-US" dirty="0"/>
              <a:t>• Amanda Fleming, Registration/Warehouse Supervisor</a:t>
            </a:r>
          </a:p>
          <a:p>
            <a:pPr lvl="1"/>
            <a:r>
              <a:rPr lang="en-US" dirty="0"/>
              <a:t>Jasmine Dill, Inventory</a:t>
            </a:r>
          </a:p>
        </p:txBody>
      </p:sp>
    </p:spTree>
    <p:extLst>
      <p:ext uri="{BB962C8B-B14F-4D97-AF65-F5344CB8AC3E}">
        <p14:creationId xmlns:p14="http://schemas.microsoft.com/office/powerpoint/2010/main" val="33231583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0B8DF-7FD1-4066-A9AC-53FC536F0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MLI Quick Response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D025121-B820-DC71-6C13-602644C0D5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2350" y="1718224"/>
            <a:ext cx="8837473" cy="508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9099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44D49-FE39-F282-7EB0-CF8766EA8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MLI Quick Response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C4829EE-13C9-0602-F031-00B8471329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634" y="3172666"/>
            <a:ext cx="11131794" cy="34313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B932D2-4BF0-5001-7BC2-E1EB51FA65C8}"/>
              </a:ext>
            </a:extLst>
          </p:cNvPr>
          <p:cNvSpPr txBox="1"/>
          <p:nvPr/>
        </p:nvSpPr>
        <p:spPr>
          <a:xfrm>
            <a:off x="611633" y="1895305"/>
            <a:ext cx="110533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Enter the Last 4 of the VIN and Reference ID from the verification notice to either Update Insurance policy for the verification date or recheck policy on registration record for verification date. </a:t>
            </a:r>
          </a:p>
        </p:txBody>
      </p:sp>
    </p:spTree>
    <p:extLst>
      <p:ext uri="{BB962C8B-B14F-4D97-AF65-F5344CB8AC3E}">
        <p14:creationId xmlns:p14="http://schemas.microsoft.com/office/powerpoint/2010/main" val="5794832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90692-132F-7B0B-3686-6AE2E252D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MLI Quick Response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BC6BCF5-A5F0-D65C-9B91-C5E2B6400C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4602" y="1875453"/>
            <a:ext cx="11002796" cy="479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1506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5C469-B1E1-E9A0-D577-CAC852481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MLI Quick Response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355B8BC-5206-53A8-F386-68942985C7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5831" y="2495373"/>
            <a:ext cx="11180337" cy="41831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331E04-A85C-2AE7-C8F2-8269D31DF56B}"/>
              </a:ext>
            </a:extLst>
          </p:cNvPr>
          <p:cNvSpPr txBox="1"/>
          <p:nvPr/>
        </p:nvSpPr>
        <p:spPr>
          <a:xfrm>
            <a:off x="756913" y="1563580"/>
            <a:ext cx="868619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US" sz="2400" dirty="0"/>
            </a:br>
            <a:r>
              <a:rPr lang="en-US" sz="2400" dirty="0"/>
              <a:t>Unconfirmed response – open MLI case to take further action.</a:t>
            </a:r>
          </a:p>
        </p:txBody>
      </p:sp>
    </p:spTree>
    <p:extLst>
      <p:ext uri="{BB962C8B-B14F-4D97-AF65-F5344CB8AC3E}">
        <p14:creationId xmlns:p14="http://schemas.microsoft.com/office/powerpoint/2010/main" val="1168064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20775-3406-C3EA-176F-C40A458D1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MLI Quick Response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4FCB975-0EC2-F160-3518-3D7C50E5C6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1689" y="1738397"/>
            <a:ext cx="10236795" cy="493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373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B2660-A7A0-2B86-B62A-C4C0AF0084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/>
              <a:t>Title/Dealer Licensing Updates</a:t>
            </a:r>
          </a:p>
        </p:txBody>
      </p:sp>
    </p:spTree>
    <p:extLst>
      <p:ext uri="{BB962C8B-B14F-4D97-AF65-F5344CB8AC3E}">
        <p14:creationId xmlns:p14="http://schemas.microsoft.com/office/powerpoint/2010/main" val="15355138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A7E37-BA9A-755D-D0F3-F93D7B5EB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NMVTIS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A92EB6B-A6BE-CC14-28CF-0707CA6DA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93" y="1825625"/>
            <a:ext cx="11024075" cy="487427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NMVTIS Webservice</a:t>
            </a:r>
          </a:p>
          <a:p>
            <a:pPr lvl="1"/>
            <a:r>
              <a:rPr lang="en-US" sz="2000" dirty="0"/>
              <a:t>Validate OOS title information</a:t>
            </a:r>
          </a:p>
          <a:p>
            <a:pPr lvl="1"/>
            <a:r>
              <a:rPr lang="en-US" sz="2000" dirty="0"/>
              <a:t>Verify liens (when available)</a:t>
            </a:r>
          </a:p>
          <a:p>
            <a:pPr lvl="1"/>
            <a:r>
              <a:rPr lang="en-US" sz="2000" dirty="0"/>
              <a:t>Check for Brands (i.e. Junk, Salvage, Rebuilt, etc.)</a:t>
            </a:r>
          </a:p>
          <a:p>
            <a:pPr lvl="1"/>
            <a:r>
              <a:rPr lang="en-US" sz="2000" dirty="0"/>
              <a:t>NICB Stolen Vehicle Check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900" dirty="0"/>
              <a:t>When titling in ALVIN, the system starts a NMVTIS inquiry as soon as the VIN is entered which allows us to get results in real time. </a:t>
            </a:r>
          </a:p>
          <a:p>
            <a:pPr marL="0" indent="0" algn="l">
              <a:buNone/>
            </a:pPr>
            <a:endParaRPr lang="en-US" sz="2000" b="1" dirty="0"/>
          </a:p>
          <a:p>
            <a:r>
              <a:rPr lang="en-US" dirty="0"/>
              <a:t>Used as pre-qualifier in all title related systems</a:t>
            </a:r>
          </a:p>
          <a:p>
            <a:endParaRPr lang="en-US" dirty="0"/>
          </a:p>
          <a:p>
            <a:r>
              <a:rPr lang="en-US" dirty="0"/>
              <a:t>Currently working with AAMVA on a NMVTIS Data Sync 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dirty="0"/>
              <a:t>NMVTIS Help Desk</a:t>
            </a:r>
          </a:p>
          <a:p>
            <a:pPr lvl="1"/>
            <a:r>
              <a:rPr lang="en-US" dirty="0"/>
              <a:t>334-242-9000 Option 5</a:t>
            </a:r>
          </a:p>
          <a:p>
            <a:pPr lvl="1"/>
            <a:r>
              <a:rPr lang="en-US" dirty="0">
                <a:hlinkClick r:id="rId2"/>
              </a:rPr>
              <a:t>NMVTIS@revenue.alabama.gov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737516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3B0A0-7F97-5B68-183C-546C096BB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NMVTIS Inquiry Messages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6CBE80D-BE60-3CA6-FC81-FDDC7D9B13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224" y="2612572"/>
            <a:ext cx="6499298" cy="26460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1CA1D1-6382-AE94-37C0-98443C091A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9387" y="2367590"/>
            <a:ext cx="4938482" cy="313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4904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193C8-40DA-6D60-7442-D323F5DE6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6000" dirty="0"/>
              <a:t>Unclaimed/Abandoned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DDC000-2595-A3A0-902D-A501D42C8A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Deter fraudulent activity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Changes to reporter requirements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Reporters must upload evidence of NMVTIS inquiry results, records request, and proof of Notice of Possession being sent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Changes to examination process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Increase in rejects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Bonded agents who report vehicles unclaimed/abandoned should process their own applications for title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Notify ALDOR of any suspicious activity</a:t>
            </a:r>
          </a:p>
        </p:txBody>
      </p:sp>
    </p:spTree>
    <p:extLst>
      <p:ext uri="{BB962C8B-B14F-4D97-AF65-F5344CB8AC3E}">
        <p14:creationId xmlns:p14="http://schemas.microsoft.com/office/powerpoint/2010/main" val="2939857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A7E37-BA9A-755D-D0F3-F93D7B5EB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Title Document Upload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A92EB6B-A6BE-CC14-28CF-0707CA6DA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l">
              <a:buNone/>
            </a:pPr>
            <a:r>
              <a:rPr lang="en-US" b="1" dirty="0">
                <a:solidFill>
                  <a:srgbClr val="51C0A7"/>
                </a:solidFill>
              </a:rPr>
              <a:t>Reminders: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Designated Agents are required to upload their title applications electronically for processing.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600" dirty="0"/>
              <a:t>  </a:t>
            </a:r>
            <a:r>
              <a:rPr lang="en-US" sz="2200" dirty="0"/>
              <a:t>Must stamp or write </a:t>
            </a:r>
            <a:r>
              <a:rPr lang="en-US" sz="2200" dirty="0">
                <a:solidFill>
                  <a:srgbClr val="4472C4"/>
                </a:solidFill>
              </a:rPr>
              <a:t>SURRENDERED</a:t>
            </a:r>
            <a:r>
              <a:rPr lang="en-US" sz="2200" dirty="0"/>
              <a:t> on the face of the title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600" dirty="0"/>
              <a:t>Must maintain paper documents for at least six (6) months &amp; electronically for five (5) years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4472C4"/>
                </a:solidFill>
              </a:rPr>
              <a:t>Admin Rule 810-5-75-.42 </a:t>
            </a:r>
            <a:r>
              <a:rPr lang="en-US" sz="2600" dirty="0"/>
              <a:t>(Effective January 14, 2022)</a:t>
            </a:r>
          </a:p>
          <a:p>
            <a:pPr algn="l"/>
            <a:endParaRPr lang="en-US" sz="2000" dirty="0"/>
          </a:p>
          <a:p>
            <a:pPr marL="0" indent="0" algn="l">
              <a:buNone/>
            </a:pPr>
            <a:r>
              <a:rPr lang="en-US" b="1" dirty="0">
                <a:solidFill>
                  <a:srgbClr val="51C0A7"/>
                </a:solidFill>
              </a:rPr>
              <a:t>Benefits</a:t>
            </a:r>
          </a:p>
          <a:p>
            <a:pPr algn="l"/>
            <a:r>
              <a:rPr lang="en-US" sz="2600" dirty="0"/>
              <a:t>Eliminates mail processing costs</a:t>
            </a:r>
          </a:p>
          <a:p>
            <a:pPr algn="l"/>
            <a:r>
              <a:rPr lang="en-US" sz="2600" dirty="0"/>
              <a:t>Eliminates lost paperwork</a:t>
            </a:r>
          </a:p>
          <a:p>
            <a:pPr algn="l"/>
            <a:r>
              <a:rPr lang="en-US" sz="2600" dirty="0"/>
              <a:t>Eliminates mail processing time</a:t>
            </a:r>
          </a:p>
        </p:txBody>
      </p:sp>
    </p:spTree>
    <p:extLst>
      <p:ext uri="{BB962C8B-B14F-4D97-AF65-F5344CB8AC3E}">
        <p14:creationId xmlns:p14="http://schemas.microsoft.com/office/powerpoint/2010/main" val="3175649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3B1D6-3923-C0AB-069C-274E23F8C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6000" dirty="0"/>
              <a:t>MVD Org Structure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8FC3FA-DEF0-F281-0923-15C9A32B36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51C0A7"/>
                </a:solidFill>
              </a:rPr>
              <a:t>Title Section</a:t>
            </a:r>
          </a:p>
          <a:p>
            <a:pPr marL="457200" lvl="1" indent="0" algn="l">
              <a:buNone/>
            </a:pPr>
            <a:r>
              <a:rPr lang="en-US" dirty="0"/>
              <a:t>• Lisa Blankenship, Title/Licensing Manager</a:t>
            </a:r>
          </a:p>
          <a:p>
            <a:pPr marL="457200" lvl="1" indent="0" algn="l">
              <a:buNone/>
            </a:pPr>
            <a:r>
              <a:rPr lang="en-US" dirty="0"/>
              <a:t>• Leslie Mackey, Manager</a:t>
            </a:r>
          </a:p>
          <a:p>
            <a:pPr lvl="1"/>
            <a:r>
              <a:rPr lang="en-US" dirty="0"/>
              <a:t>Allyson Ward, Customer Service Supervisor</a:t>
            </a:r>
          </a:p>
          <a:p>
            <a:pPr marL="457200" lvl="1" indent="0" algn="l">
              <a:buNone/>
            </a:pPr>
            <a:r>
              <a:rPr lang="en-US" dirty="0"/>
              <a:t>• Vacant, Examination Supervisor</a:t>
            </a:r>
          </a:p>
          <a:p>
            <a:pPr marL="457200" lvl="1" indent="0" algn="l">
              <a:buNone/>
            </a:pPr>
            <a:endParaRPr lang="en-US" dirty="0"/>
          </a:p>
          <a:p>
            <a:pPr marL="0" indent="0" algn="l">
              <a:buNone/>
            </a:pPr>
            <a:r>
              <a:rPr lang="en-US" sz="2800" b="1" dirty="0">
                <a:solidFill>
                  <a:srgbClr val="51C0A7"/>
                </a:solidFill>
              </a:rPr>
              <a:t>Audit, Compliance &amp; Inspections Section</a:t>
            </a:r>
          </a:p>
          <a:p>
            <a:pPr lvl="1"/>
            <a:r>
              <a:rPr lang="en-US" dirty="0"/>
              <a:t>Troy Thigpen, Audit/Compliance &amp; Inspections Manager</a:t>
            </a:r>
          </a:p>
          <a:p>
            <a:pPr lvl="1"/>
            <a:r>
              <a:rPr lang="en-US" dirty="0"/>
              <a:t>Renee Kyser, Audit Manager</a:t>
            </a:r>
          </a:p>
          <a:p>
            <a:pPr lvl="1"/>
            <a:r>
              <a:rPr lang="en-US" dirty="0"/>
              <a:t>Maetasha Mitchell, Compliance &amp; Inspections Manager</a:t>
            </a:r>
          </a:p>
          <a:p>
            <a:pPr lvl="1"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9745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5D634-4608-95B5-1E5A-75B044B1E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Example of Title Stamped</a:t>
            </a:r>
            <a:br>
              <a:rPr lang="en-US" sz="4400" dirty="0"/>
            </a:br>
            <a:r>
              <a:rPr lang="en-US" sz="4400" dirty="0"/>
              <a:t>“</a:t>
            </a:r>
            <a:r>
              <a:rPr lang="en-US" sz="4400" b="1" dirty="0">
                <a:solidFill>
                  <a:srgbClr val="51C0A7"/>
                </a:solidFill>
              </a:rPr>
              <a:t>SURRENDERED</a:t>
            </a:r>
            <a:r>
              <a:rPr lang="en-US" sz="4400" dirty="0"/>
              <a:t>”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E11F2E-464A-688B-2614-502AAFE15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4136" y="1770077"/>
            <a:ext cx="5343728" cy="5029200"/>
          </a:xfrm>
          <a:prstGeom prst="rect">
            <a:avLst/>
          </a:prstGeom>
          <a:ln w="38100">
            <a:solidFill>
              <a:srgbClr val="51C0A7"/>
            </a:solidFill>
          </a:ln>
        </p:spPr>
      </p:pic>
    </p:spTree>
    <p:extLst>
      <p:ext uri="{BB962C8B-B14F-4D97-AF65-F5344CB8AC3E}">
        <p14:creationId xmlns:p14="http://schemas.microsoft.com/office/powerpoint/2010/main" val="19858829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5CF3C69-4B1D-1C6E-5F5C-CC89C9702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Title Document Upload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1F25EA-C531-95C4-74DE-D2F4A2F64F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rgbClr val="51C0A7"/>
                </a:solidFill>
              </a:rPr>
              <a:t>Document Prep Order does not change</a:t>
            </a:r>
          </a:p>
          <a:p>
            <a:r>
              <a:rPr lang="en-US" dirty="0"/>
              <a:t>Proper order of scanned documents :</a:t>
            </a:r>
          </a:p>
          <a:p>
            <a:pPr lvl="1"/>
            <a:r>
              <a:rPr lang="en-US" sz="2800" b="1" dirty="0">
                <a:solidFill>
                  <a:srgbClr val="4472C4"/>
                </a:solidFill>
              </a:rPr>
              <a:t>1st</a:t>
            </a:r>
            <a:r>
              <a:rPr lang="en-US" sz="2800" dirty="0"/>
              <a:t> - Signed/dated title app or resubmission document</a:t>
            </a:r>
          </a:p>
          <a:p>
            <a:pPr lvl="1"/>
            <a:r>
              <a:rPr lang="en-US" sz="2800" b="1" dirty="0">
                <a:solidFill>
                  <a:srgbClr val="4472C4"/>
                </a:solidFill>
              </a:rPr>
              <a:t>2nd</a:t>
            </a:r>
            <a:r>
              <a:rPr lang="en-US" sz="2800" dirty="0"/>
              <a:t> - Title document (stamped surrendered) or primary supporting document</a:t>
            </a:r>
          </a:p>
          <a:p>
            <a:pPr lvl="1"/>
            <a:r>
              <a:rPr lang="en-US" sz="2800" b="1" dirty="0">
                <a:solidFill>
                  <a:srgbClr val="4472C4"/>
                </a:solidFill>
              </a:rPr>
              <a:t>3rd</a:t>
            </a:r>
            <a:r>
              <a:rPr lang="en-US" sz="2800" dirty="0"/>
              <a:t> - Supporting documents</a:t>
            </a:r>
          </a:p>
          <a:p>
            <a:r>
              <a:rPr lang="en-US" dirty="0"/>
              <a:t>Upload daily with normal reconciliation process</a:t>
            </a:r>
          </a:p>
          <a:p>
            <a:pPr marL="0" indent="0">
              <a:buNone/>
            </a:pPr>
            <a:endParaRPr lang="en-US" sz="2800" b="1" dirty="0">
              <a:solidFill>
                <a:srgbClr val="51C0A7"/>
              </a:solidFill>
            </a:endParaRPr>
          </a:p>
          <a:p>
            <a:endParaRPr lang="en-US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215CD1B4-1627-0E84-BF9A-03F05C746DC9}"/>
              </a:ext>
            </a:extLst>
          </p:cNvPr>
          <p:cNvSpPr txBox="1">
            <a:spLocks/>
          </p:cNvSpPr>
          <p:nvPr/>
        </p:nvSpPr>
        <p:spPr>
          <a:xfrm>
            <a:off x="3921868" y="1663430"/>
            <a:ext cx="7315200" cy="47276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479792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226B5-8EDC-4BAA-7DDC-B2C854CF8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Volunteer Fire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9D2C1-A75D-391A-849E-C7CA2E0394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Section 40-9-13 of the Code of Alabama exempts a volunteer fire department from the payment of the title application fee required by Section 32-8-6 of the Code of Alabama.</a:t>
            </a:r>
          </a:p>
          <a:p>
            <a:r>
              <a:rPr lang="en-US" dirty="0"/>
              <a:t>Request fee override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E1946C-B17C-09C5-7CA8-FC4C70140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2644" y="4175110"/>
            <a:ext cx="4346712" cy="190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8017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0BE76-DC85-D4D7-F368-FEF1011E9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Titling Salvaged Vehicles Issued with Clear AL Title(s)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3114C-E028-B8D1-6ABA-BF76CE9E7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568" y="1825624"/>
            <a:ext cx="10781232" cy="4891369"/>
          </a:xfrm>
        </p:spPr>
        <p:txBody>
          <a:bodyPr>
            <a:normAutofit/>
          </a:bodyPr>
          <a:lstStyle/>
          <a:p>
            <a:r>
              <a:rPr lang="en-US" sz="2600" dirty="0"/>
              <a:t>When will this apply to a vehicle? </a:t>
            </a:r>
          </a:p>
          <a:p>
            <a:pPr marL="0" indent="0">
              <a:buNone/>
            </a:pPr>
            <a:endParaRPr lang="en-US" sz="2600" dirty="0"/>
          </a:p>
          <a:p>
            <a:pPr lvl="1"/>
            <a:r>
              <a:rPr lang="en-US" sz="2600" dirty="0"/>
              <a:t>Vehicles with clear Alabama titles that are now being stopped as being salvage. </a:t>
            </a:r>
          </a:p>
          <a:p>
            <a:pPr marL="457200" lvl="1" indent="0">
              <a:buNone/>
            </a:pPr>
            <a:endParaRPr lang="en-US" sz="2600" dirty="0"/>
          </a:p>
          <a:p>
            <a:pPr lvl="1"/>
            <a:r>
              <a:rPr lang="en-US" sz="2600" dirty="0"/>
              <a:t>All of these will be where a salvage brand exists from another state.</a:t>
            </a:r>
          </a:p>
          <a:p>
            <a:endParaRPr 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5429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0BE76-DC85-D4D7-F368-FEF1011E9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Titling Salvaged Vehicles Issued with Clear AL Title(s)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3114C-E028-B8D1-6ABA-BF76CE9E7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568" y="1825624"/>
            <a:ext cx="10781232" cy="4891369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/>
              <a:t>How to handle? </a:t>
            </a:r>
          </a:p>
          <a:p>
            <a:endParaRPr lang="en-US" sz="2600" dirty="0"/>
          </a:p>
          <a:p>
            <a:pPr lvl="1"/>
            <a:r>
              <a:rPr lang="en-US" sz="2600" dirty="0"/>
              <a:t>Contact MVD about applying for rebuilt inspection</a:t>
            </a:r>
          </a:p>
          <a:p>
            <a:pPr lvl="1"/>
            <a:endParaRPr lang="en-US" sz="2600" dirty="0"/>
          </a:p>
          <a:p>
            <a:pPr lvl="1"/>
            <a:r>
              <a:rPr lang="en-US" sz="2600" dirty="0"/>
              <a:t>MVD will determine eligibility for free rebuilt inspection </a:t>
            </a:r>
          </a:p>
          <a:p>
            <a:pPr lvl="1"/>
            <a:endParaRPr lang="en-US" sz="2600" dirty="0"/>
          </a:p>
          <a:p>
            <a:pPr lvl="1"/>
            <a:r>
              <a:rPr lang="en-US" sz="2600" dirty="0"/>
              <a:t>If eligible inspection will be completed and MVD would follow-up with LO to complete title app and add Rebuilt Brand</a:t>
            </a:r>
          </a:p>
          <a:p>
            <a:pPr lvl="1"/>
            <a:endParaRPr lang="en-US" sz="2600" dirty="0"/>
          </a:p>
          <a:p>
            <a:pPr lvl="1"/>
            <a:r>
              <a:rPr lang="en-US" sz="2600" dirty="0"/>
              <a:t>County Administrator must create the application</a:t>
            </a:r>
          </a:p>
          <a:p>
            <a:pPr lvl="1"/>
            <a:endParaRPr lang="en-US" sz="2600" dirty="0"/>
          </a:p>
          <a:p>
            <a:pPr lvl="1"/>
            <a:r>
              <a:rPr lang="en-US" sz="2600" dirty="0"/>
              <a:t>Once application submitted MVD will attach completed Inspection Form and expedite processing of the title application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1415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44F49-D28F-E038-F8EF-6D6225870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Manufactured Homes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98D06-4A36-0E37-E262-163685AE4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Manufactured homes designated 1999 and prior year models are exempt from titling.</a:t>
            </a:r>
          </a:p>
          <a:p>
            <a:r>
              <a:rPr lang="en-US" dirty="0"/>
              <a:t>A fee of five dollars ($5) added for each transaction below to be distributed to the Alabama Housing Foundation.</a:t>
            </a:r>
          </a:p>
          <a:p>
            <a:r>
              <a:rPr lang="en-US" dirty="0"/>
              <a:t>Each application for certificate of title.</a:t>
            </a:r>
          </a:p>
          <a:p>
            <a:r>
              <a:rPr lang="en-US" dirty="0"/>
              <a:t>Each application for certificate of title after transfer.</a:t>
            </a:r>
          </a:p>
          <a:p>
            <a:r>
              <a:rPr lang="en-US" dirty="0"/>
              <a:t>Each application for cancellation of a certificate of origin or certificate of title.</a:t>
            </a:r>
          </a:p>
        </p:txBody>
      </p:sp>
    </p:spTree>
    <p:extLst>
      <p:ext uri="{BB962C8B-B14F-4D97-AF65-F5344CB8AC3E}">
        <p14:creationId xmlns:p14="http://schemas.microsoft.com/office/powerpoint/2010/main" val="1894752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EF073-5BB6-065C-6FE9-F48611ED8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Vessels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5B378-473C-6DE0-AD89-57612FE025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Effective: January 1, 2024</a:t>
            </a:r>
          </a:p>
          <a:p>
            <a:r>
              <a:rPr lang="en-US" dirty="0"/>
              <a:t>ACT 2022-144 codified to the Code of Ala. 1975</a:t>
            </a:r>
          </a:p>
          <a:p>
            <a:r>
              <a:rPr lang="en-US" dirty="0"/>
              <a:t>Title 33 Chapter 5B: </a:t>
            </a:r>
          </a:p>
          <a:p>
            <a:r>
              <a:rPr lang="en-US" dirty="0"/>
              <a:t>Uniform Certificate of Title for Vessels Act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BDFE06-7BD1-6603-F535-A97C50671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5549" y="4002833"/>
            <a:ext cx="7062464" cy="2697795"/>
          </a:xfrm>
          <a:prstGeom prst="rect">
            <a:avLst/>
          </a:prstGeom>
          <a:solidFill>
            <a:srgbClr val="4472C4"/>
          </a:solidFill>
          <a:ln w="38100">
            <a:solidFill>
              <a:srgbClr val="4472C4"/>
            </a:solidFill>
          </a:ln>
        </p:spPr>
      </p:pic>
    </p:spTree>
    <p:extLst>
      <p:ext uri="{BB962C8B-B14F-4D97-AF65-F5344CB8AC3E}">
        <p14:creationId xmlns:p14="http://schemas.microsoft.com/office/powerpoint/2010/main" val="12160696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75B99-9F59-97FC-781B-4647A58F7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Vessels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8E235-795E-42C5-A646-4A61CCD93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Application fee $25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$5 local licensing official</a:t>
            </a:r>
          </a:p>
          <a:p>
            <a:endParaRPr lang="en-US" dirty="0"/>
          </a:p>
          <a:p>
            <a:r>
              <a:rPr lang="en-US" dirty="0"/>
              <a:t>$20 general fund</a:t>
            </a:r>
          </a:p>
          <a:p>
            <a:endParaRPr lang="en-US" dirty="0"/>
          </a:p>
          <a:p>
            <a:r>
              <a:rPr lang="en-US" dirty="0"/>
              <a:t>Administrative Rules Amended</a:t>
            </a:r>
          </a:p>
          <a:p>
            <a:endParaRPr lang="en-US" dirty="0"/>
          </a:p>
          <a:p>
            <a:r>
              <a:rPr lang="en-US" dirty="0"/>
              <a:t>Designated Agents- to include boat dealers</a:t>
            </a:r>
          </a:p>
          <a:p>
            <a:endParaRPr lang="en-US" dirty="0"/>
          </a:p>
          <a:p>
            <a:r>
              <a:rPr lang="en-US" dirty="0"/>
              <a:t>Application Guidelines</a:t>
            </a:r>
          </a:p>
        </p:txBody>
      </p:sp>
    </p:spTree>
    <p:extLst>
      <p:ext uri="{BB962C8B-B14F-4D97-AF65-F5344CB8AC3E}">
        <p14:creationId xmlns:p14="http://schemas.microsoft.com/office/powerpoint/2010/main" val="661414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E670B-2CB5-FDFD-CD74-A17DCBA2E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Vessel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B9FFC-FA78-FF54-6158-79D3500DC3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ALDOR Website – Motor Vehicle FAQs – Vessel Titles</a:t>
            </a:r>
          </a:p>
          <a:p>
            <a:pPr lvl="1"/>
            <a:r>
              <a:rPr lang="en-US" dirty="0"/>
              <a:t>Vessels Required to be titled</a:t>
            </a:r>
          </a:p>
          <a:p>
            <a:pPr lvl="1"/>
            <a:r>
              <a:rPr lang="en-US" dirty="0"/>
              <a:t>Vessels that are Optional for titling</a:t>
            </a:r>
          </a:p>
          <a:p>
            <a:pPr lvl="1"/>
            <a:r>
              <a:rPr lang="en-US" dirty="0"/>
              <a:t>Vessels exempt from titling</a:t>
            </a:r>
          </a:p>
          <a:p>
            <a:r>
              <a:rPr lang="en-US" sz="28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Manager in ALVIN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provides links to the Vessel Titling Quick Reference Guide and Length Chart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8DEACA-04FA-5B75-3859-D308D0224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971" y="4579373"/>
            <a:ext cx="9736156" cy="210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7992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B8059-77B5-A4E5-3763-EA72D9DA3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VESSEL DEALERS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EA5BF-BA6D-97EC-C202-F445D75415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739511" cy="450708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Application packet is available on ALDOR-MVD website</a:t>
            </a:r>
          </a:p>
          <a:p>
            <a:pPr lvl="1"/>
            <a:r>
              <a:rPr lang="en-US" dirty="0"/>
              <a:t>Non-Dealer Application for Designated Agent updated to include Vessel Dealers</a:t>
            </a:r>
          </a:p>
          <a:p>
            <a:pPr lvl="1"/>
            <a:r>
              <a:rPr lang="en-US" dirty="0"/>
              <a:t>Currently accepting applications </a:t>
            </a:r>
          </a:p>
          <a:p>
            <a:pPr lvl="2"/>
            <a:r>
              <a:rPr lang="en-US" dirty="0"/>
              <a:t>Ones already received will be processed on December 11, 2023, when we rollout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51C0A7"/>
                </a:solidFill>
              </a:rPr>
              <a:t>NOTE: </a:t>
            </a:r>
            <a:r>
              <a:rPr lang="en-US" dirty="0"/>
              <a:t>Vessel Dealers are </a:t>
            </a:r>
            <a:r>
              <a:rPr lang="en-US" b="1" dirty="0"/>
              <a:t>permitted </a:t>
            </a:r>
            <a:r>
              <a:rPr lang="en-US" dirty="0"/>
              <a:t>to become a Designated Agent</a:t>
            </a:r>
          </a:p>
          <a:p>
            <a:pPr lvl="1"/>
            <a:r>
              <a:rPr lang="en-US" dirty="0"/>
              <a:t>ADMIN RULE: 810-5-75-.52 Designated Agent Appointments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73A1D8-B572-23C5-3DF6-6157F2F48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0881" y="3429000"/>
            <a:ext cx="5070238" cy="1422059"/>
          </a:xfrm>
          <a:prstGeom prst="rect">
            <a:avLst/>
          </a:prstGeom>
          <a:ln w="25400">
            <a:solidFill>
              <a:srgbClr val="4472C4"/>
            </a:solidFill>
          </a:ln>
        </p:spPr>
      </p:pic>
    </p:spTree>
    <p:extLst>
      <p:ext uri="{BB962C8B-B14F-4D97-AF65-F5344CB8AC3E}">
        <p14:creationId xmlns:p14="http://schemas.microsoft.com/office/powerpoint/2010/main" val="2988652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3B1D6-3923-C0AB-069C-274E23F8C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6000" dirty="0"/>
              <a:t>MVD Org Structure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8FC3FA-DEF0-F281-0923-15C9A32B36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endParaRPr lang="en-US" sz="2800" b="1" dirty="0">
              <a:solidFill>
                <a:srgbClr val="51C0A7"/>
              </a:solidFill>
            </a:endParaRPr>
          </a:p>
          <a:p>
            <a:pPr marL="0" indent="0" algn="l">
              <a:buNone/>
            </a:pPr>
            <a:r>
              <a:rPr lang="en-US" sz="2800" b="1" dirty="0">
                <a:solidFill>
                  <a:srgbClr val="51C0A7"/>
                </a:solidFill>
              </a:rPr>
              <a:t>ALVIN Production Support Team</a:t>
            </a:r>
          </a:p>
          <a:p>
            <a:pPr marL="457200" lvl="1" indent="0" algn="l">
              <a:buNone/>
            </a:pPr>
            <a:r>
              <a:rPr lang="en-US" dirty="0"/>
              <a:t>• Kristie Pratt, Project Manager</a:t>
            </a:r>
          </a:p>
          <a:p>
            <a:pPr marL="457200" lvl="1" indent="0" algn="l">
              <a:buNone/>
            </a:pPr>
            <a:r>
              <a:rPr lang="en-US" dirty="0"/>
              <a:t>• Anita Craig, Registration SME</a:t>
            </a:r>
          </a:p>
          <a:p>
            <a:pPr marL="457200" lvl="1" indent="0" algn="l">
              <a:buNone/>
            </a:pPr>
            <a:r>
              <a:rPr lang="en-US" dirty="0"/>
              <a:t>• Erin McLain, Title/Licensing SME</a:t>
            </a:r>
          </a:p>
          <a:p>
            <a:pPr marL="457200" lvl="1" indent="0" algn="l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7468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A7E37-BA9A-755D-D0F3-F93D7B5EB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MyDMV</a:t>
            </a:r>
            <a:endParaRPr lang="en-US" dirty="0"/>
          </a:p>
        </p:txBody>
      </p:sp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813BC2E6-4327-899C-E998-E72E634179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6390" y="1825625"/>
            <a:ext cx="8144539" cy="4351338"/>
          </a:xfrm>
        </p:spPr>
      </p:pic>
    </p:spTree>
    <p:extLst>
      <p:ext uri="{BB962C8B-B14F-4D97-AF65-F5344CB8AC3E}">
        <p14:creationId xmlns:p14="http://schemas.microsoft.com/office/powerpoint/2010/main" val="659338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A7E37-BA9A-755D-D0F3-F93D7B5EB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MyDMV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DEED88B-86CE-3920-95F7-4C984394D9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Services</a:t>
            </a:r>
          </a:p>
          <a:p>
            <a:pPr lvl="1"/>
            <a:r>
              <a:rPr lang="en-US" dirty="0"/>
              <a:t>Dealer Licensing</a:t>
            </a:r>
          </a:p>
          <a:p>
            <a:pPr lvl="1"/>
            <a:r>
              <a:rPr lang="en-US" dirty="0"/>
              <a:t>Dealer Tags</a:t>
            </a:r>
          </a:p>
          <a:p>
            <a:pPr lvl="1"/>
            <a:r>
              <a:rPr lang="en-US" dirty="0"/>
              <a:t>Temp Tags</a:t>
            </a:r>
          </a:p>
          <a:p>
            <a:pPr lvl="1"/>
            <a:r>
              <a:rPr lang="en-US" dirty="0"/>
              <a:t>MLI</a:t>
            </a:r>
          </a:p>
          <a:p>
            <a:pPr lvl="1"/>
            <a:r>
              <a:rPr lang="en-US" dirty="0"/>
              <a:t>Personalized Tags</a:t>
            </a:r>
          </a:p>
          <a:p>
            <a:pPr lvl="1"/>
            <a:r>
              <a:rPr lang="en-US" dirty="0"/>
              <a:t>Public Title Applications (Replacements, Lien Release, etc.)</a:t>
            </a:r>
          </a:p>
          <a:p>
            <a:pPr lvl="1"/>
            <a:r>
              <a:rPr lang="en-US" dirty="0"/>
              <a:t>Records Portal</a:t>
            </a:r>
          </a:p>
        </p:txBody>
      </p:sp>
    </p:spTree>
    <p:extLst>
      <p:ext uri="{BB962C8B-B14F-4D97-AF65-F5344CB8AC3E}">
        <p14:creationId xmlns:p14="http://schemas.microsoft.com/office/powerpoint/2010/main" val="1946440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3968B-5B92-8AD7-15D8-3F01D5FD5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 Tags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B63B5-C7B4-9B0D-2590-C99973A9D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Dealers Issue 20 Day Temp Tags</a:t>
            </a:r>
          </a:p>
          <a:p>
            <a:r>
              <a:rPr lang="en-US" dirty="0"/>
              <a:t>County Distribution $.75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534054-1E26-C99B-ACFF-49BD5B141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084" y="2765038"/>
            <a:ext cx="7034794" cy="399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7143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0FCA2A3A-A3C1-BEC5-C7F4-02B00C6CA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7513" y="1791025"/>
            <a:ext cx="6820062" cy="327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5494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8734B-541C-D798-5054-71E4E6E16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/>
              <a:t>Help Manager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A00CD-C762-4A22-B054-039635146B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/>
          <a:lstStyle/>
          <a:p>
            <a:r>
              <a:rPr lang="en-US" dirty="0"/>
              <a:t>Accessible from any ALVIN window by clicking the       icon in the context bar.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200" dirty="0"/>
          </a:p>
          <a:p>
            <a:r>
              <a:rPr lang="en-US" dirty="0"/>
              <a:t>Great resource available for assistance</a:t>
            </a:r>
          </a:p>
          <a:p>
            <a:pPr lvl="1"/>
            <a:r>
              <a:rPr lang="en-US" dirty="0"/>
              <a:t>Includes procedural step-by-step guides that walk you through completing processes in ALVIN</a:t>
            </a:r>
          </a:p>
          <a:p>
            <a:pPr lvl="1"/>
            <a:r>
              <a:rPr lang="en-US" dirty="0"/>
              <a:t>Provides continuous support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4DE666-EBF4-8338-4377-C8D901AC3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7110" y="1825625"/>
            <a:ext cx="584231" cy="5112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9B450D-C0AF-6576-C547-7CFC540CD5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573" y="2705100"/>
            <a:ext cx="2057400" cy="1447800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C25989-C92C-F74B-A456-7B83981777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0549" y="2705099"/>
            <a:ext cx="2895600" cy="1447801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783334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D74EA-2C05-C4E4-4B9F-DA97B5FB5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/>
              <a:t>Known Issues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445E0-29E1-6514-5A5A-7E4A9B647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874" y="1825625"/>
            <a:ext cx="11266251" cy="4351338"/>
          </a:xfrm>
        </p:spPr>
        <p:txBody>
          <a:bodyPr>
            <a:normAutofit/>
          </a:bodyPr>
          <a:lstStyle/>
          <a:p>
            <a:pPr lvl="1"/>
            <a:r>
              <a:rPr lang="en-US" sz="3200" dirty="0"/>
              <a:t>Available in the </a:t>
            </a:r>
            <a:r>
              <a:rPr lang="en-US" sz="3200" b="1" dirty="0">
                <a:solidFill>
                  <a:srgbClr val="51C0A7"/>
                </a:solidFill>
              </a:rPr>
              <a:t>Licensing Official Manager – Support</a:t>
            </a:r>
          </a:p>
          <a:p>
            <a:pPr lvl="2"/>
            <a:r>
              <a:rPr lang="en-US" sz="2400" dirty="0"/>
              <a:t>Provides list of current known system issues that have been reported and any workarounds</a:t>
            </a:r>
          </a:p>
          <a:p>
            <a:pPr lvl="2"/>
            <a:r>
              <a:rPr lang="en-US" sz="2400" dirty="0"/>
              <a:t>As issues are resolved they will appear greyed out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0E87E58-C833-0AD2-F4F7-2D7B7D424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708" y="4176881"/>
            <a:ext cx="2428875" cy="1685925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0C4012-F876-4DE6-7FFD-A10C0348CE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639" y="3546813"/>
            <a:ext cx="6788161" cy="2946062"/>
          </a:xfrm>
          <a:prstGeom prst="rect">
            <a:avLst/>
          </a:prstGeom>
          <a:ln w="25400">
            <a:solidFill>
              <a:srgbClr val="51C0A7"/>
            </a:solidFill>
          </a:ln>
        </p:spPr>
      </p:pic>
    </p:spTree>
    <p:extLst>
      <p:ext uri="{BB962C8B-B14F-4D97-AF65-F5344CB8AC3E}">
        <p14:creationId xmlns:p14="http://schemas.microsoft.com/office/powerpoint/2010/main" val="483178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6F51E-C642-D317-B184-42D82BBA2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cap="all" dirty="0"/>
              <a:t>Ticketing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A6593C-36B4-0857-10B6-2B75DEDB6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200" dirty="0"/>
              <a:t>ALVIN will have a feature for licensing officials to submit tickets in ALVIN to report issues or needs in the system.</a:t>
            </a:r>
          </a:p>
          <a:p>
            <a:r>
              <a:rPr lang="en-US" sz="2200" dirty="0"/>
              <a:t>Tickets are trackable items that notify MVD of anything that may need to be updated/addressed in the system.</a:t>
            </a:r>
          </a:p>
          <a:p>
            <a:r>
              <a:rPr lang="en-US" sz="2200" b="1" dirty="0"/>
              <a:t>Ticket Types</a:t>
            </a:r>
          </a:p>
          <a:p>
            <a:pPr marL="800100" lvl="1" indent="-342900"/>
            <a:r>
              <a:rPr lang="en-US" sz="1800" b="1" dirty="0">
                <a:solidFill>
                  <a:srgbClr val="4472C4"/>
                </a:solidFill>
              </a:rPr>
              <a:t>System Issues</a:t>
            </a:r>
          </a:p>
          <a:p>
            <a:pPr marL="800100" lvl="1" indent="-342900"/>
            <a:r>
              <a:rPr lang="en-US" sz="1800" b="1" dirty="0">
                <a:solidFill>
                  <a:srgbClr val="4472C4"/>
                </a:solidFill>
              </a:rPr>
              <a:t>New/Missing Make Code Request</a:t>
            </a:r>
          </a:p>
          <a:p>
            <a:pPr marL="800100" lvl="1" indent="-342900"/>
            <a:r>
              <a:rPr lang="en-US" sz="1800" b="1" dirty="0">
                <a:solidFill>
                  <a:srgbClr val="4472C4"/>
                </a:solidFill>
              </a:rPr>
              <a:t>General Support</a:t>
            </a:r>
          </a:p>
          <a:p>
            <a:r>
              <a:rPr lang="en-US" sz="2200" dirty="0"/>
              <a:t>Ticketing is available in the </a:t>
            </a:r>
            <a:r>
              <a:rPr lang="en-US" sz="2200" b="1" dirty="0">
                <a:solidFill>
                  <a:srgbClr val="51C0A7"/>
                </a:solidFill>
              </a:rPr>
              <a:t>Licensing Official Manager – Support – Help Ticket</a:t>
            </a:r>
          </a:p>
          <a:p>
            <a:endParaRPr lang="en-US" sz="2000" b="1" u="sng" dirty="0">
              <a:solidFill>
                <a:srgbClr val="51C0A7"/>
              </a:solidFill>
            </a:endParaRPr>
          </a:p>
          <a:p>
            <a:pPr marL="800100" lvl="1" indent="-342900"/>
            <a:endParaRPr lang="en-US" sz="1800" dirty="0"/>
          </a:p>
          <a:p>
            <a:pPr marL="800100" lvl="1" indent="-342900"/>
            <a:endParaRPr lang="en-US" sz="1800" dirty="0"/>
          </a:p>
          <a:p>
            <a:pPr marL="0" indent="0" algn="l">
              <a:buNone/>
            </a:pPr>
            <a:endParaRPr lang="en-US" b="1" dirty="0"/>
          </a:p>
          <a:p>
            <a:pPr marL="0" indent="0" algn="l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>
                <a:solidFill>
                  <a:srgbClr val="51C0A7"/>
                </a:solidFill>
              </a:rPr>
              <a:t>NOTE:</a:t>
            </a:r>
            <a:r>
              <a:rPr lang="en-US" dirty="0"/>
              <a:t> Only ADMIN users will be able to submit tickets in ALVIN.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CE0D2B-DD66-E336-C50C-997577536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8618" y="4302806"/>
            <a:ext cx="3064018" cy="1177960"/>
          </a:xfrm>
          <a:prstGeom prst="rect">
            <a:avLst/>
          </a:prstGeom>
          <a:ln w="25400">
            <a:solidFill>
              <a:srgbClr val="4472C4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295554F-4A87-C0BF-25A1-BF70215746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1672" y="4211029"/>
            <a:ext cx="1990436" cy="1361514"/>
          </a:xfrm>
          <a:prstGeom prst="rect">
            <a:avLst/>
          </a:prstGeom>
          <a:ln w="25400">
            <a:solidFill>
              <a:srgbClr val="4472C4"/>
            </a:solidFill>
          </a:ln>
        </p:spPr>
      </p:pic>
    </p:spTree>
    <p:extLst>
      <p:ext uri="{BB962C8B-B14F-4D97-AF65-F5344CB8AC3E}">
        <p14:creationId xmlns:p14="http://schemas.microsoft.com/office/powerpoint/2010/main" val="20145394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6F51E-C642-D317-B184-42D82BBA2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cap="all" dirty="0"/>
              <a:t>Ticketing – System Issues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A6593C-36B4-0857-10B6-2B75DEDB6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Used to report errors when something in the system is not working correctly.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51C0A7"/>
                </a:solidFill>
              </a:rPr>
              <a:t>EXAMPLE</a:t>
            </a:r>
            <a:r>
              <a:rPr lang="en-US" dirty="0"/>
              <a:t> – users get an error that doesn’t allow them to complete a transaction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66BF5E-E419-79F8-3D11-7E96E1473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273" y="3562053"/>
            <a:ext cx="9855200" cy="1128790"/>
          </a:xfrm>
          <a:prstGeom prst="rect">
            <a:avLst/>
          </a:prstGeom>
          <a:ln w="25400">
            <a:solidFill>
              <a:srgbClr val="4472C4"/>
            </a:solidFill>
          </a:ln>
        </p:spPr>
      </p:pic>
    </p:spTree>
    <p:extLst>
      <p:ext uri="{BB962C8B-B14F-4D97-AF65-F5344CB8AC3E}">
        <p14:creationId xmlns:p14="http://schemas.microsoft.com/office/powerpoint/2010/main" val="40506517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24B1D-D3A3-7FDF-1A03-1993D4B1A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/>
              <a:t>Ticketing – </a:t>
            </a:r>
            <a:br>
              <a:rPr lang="en-US" cap="all" dirty="0"/>
            </a:br>
            <a:r>
              <a:rPr lang="en-US" cap="all" dirty="0"/>
              <a:t>NEW/MISSING MAKE CODE REQUEST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8CC29-3152-922D-5F95-EA7082BBC0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to request additional make codes be added to the system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6BEA5C-F77D-B8C9-6736-D992C8E5F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437" y="2756478"/>
            <a:ext cx="10252363" cy="1154341"/>
          </a:xfrm>
          <a:prstGeom prst="rect">
            <a:avLst/>
          </a:prstGeom>
          <a:ln w="25400">
            <a:solidFill>
              <a:srgbClr val="4472C4"/>
            </a:solidFill>
          </a:ln>
        </p:spPr>
      </p:pic>
    </p:spTree>
    <p:extLst>
      <p:ext uri="{BB962C8B-B14F-4D97-AF65-F5344CB8AC3E}">
        <p14:creationId xmlns:p14="http://schemas.microsoft.com/office/powerpoint/2010/main" val="5569555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6F51E-C642-D317-B184-42D82BBA2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cap="all" dirty="0"/>
              <a:t>Ticketing – General Support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A6593C-36B4-0857-10B6-2B75DEDB6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Used to report any additional issues that come up in ALVIN.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51C0A7"/>
                </a:solidFill>
              </a:rPr>
              <a:t>EXAMPLE</a:t>
            </a:r>
            <a:r>
              <a:rPr lang="en-US" dirty="0"/>
              <a:t> – Request a help topic for a specific process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488C65-1CF2-7194-7F3A-61B039EEC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346" y="2916725"/>
            <a:ext cx="10506364" cy="1153518"/>
          </a:xfrm>
          <a:prstGeom prst="rect">
            <a:avLst/>
          </a:prstGeom>
          <a:ln w="25400">
            <a:solidFill>
              <a:srgbClr val="4472C4"/>
            </a:solidFill>
          </a:ln>
        </p:spPr>
      </p:pic>
    </p:spTree>
    <p:extLst>
      <p:ext uri="{BB962C8B-B14F-4D97-AF65-F5344CB8AC3E}">
        <p14:creationId xmlns:p14="http://schemas.microsoft.com/office/powerpoint/2010/main" val="1935438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6E101-5FBD-B1DC-9831-E82187EC0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410ED-639C-084E-7F16-F075F232C0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Admin Phone Line</a:t>
            </a:r>
          </a:p>
          <a:p>
            <a:pPr lvl="1"/>
            <a:r>
              <a:rPr lang="en-US" dirty="0"/>
              <a:t>334-242-9008</a:t>
            </a:r>
          </a:p>
          <a:p>
            <a:pPr lvl="1"/>
            <a:r>
              <a:rPr lang="en-US" dirty="0"/>
              <a:t>Admin line is used for </a:t>
            </a:r>
            <a:r>
              <a:rPr lang="en-US" u="sng" dirty="0"/>
              <a:t>immediate</a:t>
            </a:r>
            <a:r>
              <a:rPr lang="en-US" dirty="0"/>
              <a:t> needs only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All emails are first </a:t>
            </a:r>
            <a:r>
              <a:rPr lang="en-US" dirty="0" err="1"/>
              <a:t>name.last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name@revenue.alabama.gov</a:t>
            </a:r>
            <a:endParaRPr lang="en-US" dirty="0"/>
          </a:p>
          <a:p>
            <a:pPr lvl="1"/>
            <a:r>
              <a:rPr lang="en-US" dirty="0"/>
              <a:t>i.e. </a:t>
            </a:r>
            <a:r>
              <a:rPr lang="en-US" dirty="0">
                <a:hlinkClick r:id="rId3"/>
              </a:rPr>
              <a:t>david.baxley@revenue.alabama.gov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91056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68C29-F1D1-2335-774B-DBFFA138C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SYSTEM VENDORS UPDATE –</a:t>
            </a:r>
            <a:br>
              <a:rPr lang="en-US" dirty="0"/>
            </a:br>
            <a:r>
              <a:rPr lang="en-US" dirty="0"/>
              <a:t>CAPS WEBSERVICE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F382BA-9480-B732-C989-A23A498501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51C0A7"/>
                </a:solidFill>
              </a:rPr>
              <a:t>Effective: January 1, 2025 </a:t>
            </a:r>
          </a:p>
          <a:p>
            <a:pPr lvl="1"/>
            <a:r>
              <a:rPr lang="en-US" dirty="0"/>
              <a:t>CAPS Webservice will no longer be available</a:t>
            </a:r>
          </a:p>
          <a:p>
            <a:r>
              <a:rPr lang="en-US" dirty="0"/>
              <a:t>All Licensing Officials should reach out to their vendors to prepare for this change when it occurs </a:t>
            </a:r>
          </a:p>
        </p:txBody>
      </p:sp>
    </p:spTree>
    <p:extLst>
      <p:ext uri="{BB962C8B-B14F-4D97-AF65-F5344CB8AC3E}">
        <p14:creationId xmlns:p14="http://schemas.microsoft.com/office/powerpoint/2010/main" val="61048135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AB0FC-EF75-6C68-3465-58F2975F5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5151"/>
            <a:ext cx="10515600" cy="1065537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DBF1B53-EB58-D46F-95E7-36FB21A76F9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/>
              <a:t>Coming Soon!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AB3D4-F95C-193A-39C2-6EB3284CE8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ALVIN will require two step authentication factor in March 2025</a:t>
            </a:r>
          </a:p>
          <a:p>
            <a:r>
              <a:rPr lang="en-US" dirty="0"/>
              <a:t>Email will be used initially</a:t>
            </a:r>
          </a:p>
          <a:p>
            <a:r>
              <a:rPr lang="en-US" dirty="0"/>
              <a:t>Option to change to other methods (SMS, authenticator app, etc.)</a:t>
            </a:r>
          </a:p>
        </p:txBody>
      </p:sp>
    </p:spTree>
    <p:extLst>
      <p:ext uri="{BB962C8B-B14F-4D97-AF65-F5344CB8AC3E}">
        <p14:creationId xmlns:p14="http://schemas.microsoft.com/office/powerpoint/2010/main" val="8142394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323D0-0574-9E4D-9082-DE7B222764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10760" y="777471"/>
            <a:ext cx="7692705" cy="652852"/>
          </a:xfrm>
        </p:spPr>
        <p:txBody>
          <a:bodyPr>
            <a:noAutofit/>
          </a:bodyPr>
          <a:lstStyle/>
          <a:p>
            <a:r>
              <a:rPr kumimoji="0" lang="en-US" sz="8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Questions</a:t>
            </a:r>
            <a:endParaRPr lang="en-US" sz="8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2F012F-2C9E-2742-A94C-2FBC996202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4925" y="1709356"/>
            <a:ext cx="7484377" cy="3718321"/>
          </a:xfrm>
        </p:spPr>
        <p:txBody>
          <a:bodyPr>
            <a:noAutofit/>
          </a:bodyPr>
          <a:lstStyle/>
          <a:p>
            <a:pPr marL="469265" marR="5080" lvl="0" indent="-457200" algn="l" defTabSz="914400" rtl="0" eaLnBrk="1" fontAlgn="auto" latinLnBrk="0" hangingPunct="1">
              <a:lnSpc>
                <a:spcPts val="317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97180" algn="l"/>
                <a:tab pos="297815" algn="l"/>
              </a:tabLst>
              <a:defRPr/>
            </a:pPr>
            <a:endParaRPr kumimoji="0" lang="en-US" sz="2650" b="0" i="0" u="none" strike="noStrike" kern="1200" cap="none" spc="-1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87985" marR="0" lvl="1" indent="0" algn="l" defTabSz="914400" rtl="0" eaLnBrk="1" fontAlgn="auto" latinLnBrk="0" hangingPunct="1">
              <a:lnSpc>
                <a:spcPct val="100000"/>
              </a:lnSpc>
              <a:spcBef>
                <a:spcPts val="459"/>
              </a:spcBef>
              <a:spcAft>
                <a:spcPts val="0"/>
              </a:spcAft>
              <a:buClrTx/>
              <a:buSzTx/>
              <a:buFontTx/>
              <a:buNone/>
              <a:tabLst>
                <a:tab pos="624840" algn="l"/>
                <a:tab pos="626110" algn="l"/>
              </a:tabLst>
              <a:defRPr/>
            </a:pPr>
            <a:endParaRPr kumimoji="0" lang="en-US" sz="2000" b="0" i="0" u="none" strike="noStrike" kern="1200" cap="none" spc="-2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82CCB0-7577-80CE-EAE0-F54F7FEB3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1191" y="1857436"/>
            <a:ext cx="5589222" cy="447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881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323D0-0574-9E4D-9082-DE7B222764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44113" y="1963721"/>
            <a:ext cx="7315200" cy="1465279"/>
          </a:xfrm>
        </p:spPr>
        <p:txBody>
          <a:bodyPr>
            <a:normAutofit fontScale="90000"/>
          </a:bodyPr>
          <a:lstStyle/>
          <a:p>
            <a:r>
              <a:rPr lang="en-US" sz="7200" dirty="0"/>
              <a:t>Legislation Updates</a:t>
            </a:r>
          </a:p>
        </p:txBody>
      </p:sp>
    </p:spTree>
    <p:extLst>
      <p:ext uri="{BB962C8B-B14F-4D97-AF65-F5344CB8AC3E}">
        <p14:creationId xmlns:p14="http://schemas.microsoft.com/office/powerpoint/2010/main" val="1151998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B32D8-E3F0-A465-E452-B48C28A7F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 2024-38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D5479-C0D5-8527-F742-5851A1161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Allows for the permanent registration of vehicles and trailers owned by rescue squads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Issued by MVD (like volunteer fire department)</a:t>
            </a:r>
          </a:p>
          <a:p>
            <a:endParaRPr lang="en-US" dirty="0"/>
          </a:p>
          <a:p>
            <a:r>
              <a:rPr lang="en-US" dirty="0"/>
              <a:t>Effective: October 1, 2024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177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3024B-F46F-DF98-A587-22C5B98B8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 2024-346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E2D43-8447-E527-17FE-0C5C4D2340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Replaces the International Disability Access Symbol with the Dynamic Disability Access Symbol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Impacts to placards/decals</a:t>
            </a:r>
          </a:p>
          <a:p>
            <a:endParaRPr lang="en-US" dirty="0"/>
          </a:p>
          <a:p>
            <a:r>
              <a:rPr lang="en-US" dirty="0"/>
              <a:t>Effective: January 1, 2026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9588BA-56F1-1C30-70EC-33FB0118C5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0318" y="3817221"/>
            <a:ext cx="5155529" cy="228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787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69A3D-8800-111E-7569-3BB6601E0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 2024-190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C8DB2-C162-9329-FAAE-F0A08F26EA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Defines and requires titling of off-road vehicles, as well as adding licensing requirements of dealers of off-road vehicles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Beginning January 1, 2026 for every off-road vehicle with a year model of 2026 and beyond</a:t>
            </a:r>
          </a:p>
          <a:p>
            <a:pPr lvl="1"/>
            <a:r>
              <a:rPr lang="en-US" dirty="0"/>
              <a:t>Exempt if more than 10 model years old</a:t>
            </a:r>
          </a:p>
          <a:p>
            <a:endParaRPr lang="en-US" dirty="0"/>
          </a:p>
          <a:p>
            <a:r>
              <a:rPr lang="en-US" dirty="0"/>
              <a:t>Effective: October 1, 2024*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2491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 xmlns="ab6b369d-1f19-4e8e-8994-0bc5b4f805be">This is the official PowerPoint template for all department presentations.</Notes>
    <Subject_x0020_Matter xmlns="ab6b369d-1f19-4e8e-8994-0bc5b4f805be">2</Subject_x0020_Matter>
    <Category xmlns="ab6b369d-1f19-4e8e-8994-0bc5b4f805be">Template</Category>
    <Division_x0020_Owner xmlns="ab6b369d-1f19-4e8e-8994-0bc5b4f805be">2</Division_x0020_Owner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A62373216DBE4D907755F8C5227923" ma:contentTypeVersion="12" ma:contentTypeDescription="Create a new document." ma:contentTypeScope="" ma:versionID="34ee3d34fdc11e07dd1d6554dc037416">
  <xsd:schema xmlns:xsd="http://www.w3.org/2001/XMLSchema" xmlns:xs="http://www.w3.org/2001/XMLSchema" xmlns:p="http://schemas.microsoft.com/office/2006/metadata/properties" xmlns:ns2="ab6b369d-1f19-4e8e-8994-0bc5b4f805be" xmlns:ns3="f2260d29-0386-47af-92fa-6886a8777382" targetNamespace="http://schemas.microsoft.com/office/2006/metadata/properties" ma:root="true" ma:fieldsID="3ee00f5402b9d03a0ddfa667c33c736c" ns2:_="" ns3:_="">
    <xsd:import namespace="ab6b369d-1f19-4e8e-8994-0bc5b4f805be"/>
    <xsd:import namespace="f2260d29-0386-47af-92fa-6886a8777382"/>
    <xsd:element name="properties">
      <xsd:complexType>
        <xsd:sequence>
          <xsd:element name="documentManagement">
            <xsd:complexType>
              <xsd:all>
                <xsd:element ref="ns2:Category" minOccurs="0"/>
                <xsd:element ref="ns2:Division_x0020_Owner" minOccurs="0"/>
                <xsd:element ref="ns2:Subject_x0020_Matter" minOccurs="0"/>
                <xsd:element ref="ns2:Notes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6b369d-1f19-4e8e-8994-0bc5b4f805be" elementFormDefault="qualified">
    <xsd:import namespace="http://schemas.microsoft.com/office/2006/documentManagement/types"/>
    <xsd:import namespace="http://schemas.microsoft.com/office/infopath/2007/PartnerControls"/>
    <xsd:element name="Category" ma:index="2" nillable="true" ma:displayName="Category" ma:format="Dropdown" ma:internalName="Category">
      <xsd:simpleType>
        <xsd:restriction base="dms:Choice">
          <xsd:enumeration value="Form"/>
          <xsd:enumeration value="Template"/>
          <xsd:enumeration value="Calendar"/>
          <xsd:enumeration value="Procedure"/>
        </xsd:restriction>
      </xsd:simpleType>
    </xsd:element>
    <xsd:element name="Division_x0020_Owner" ma:index="3" nillable="true" ma:displayName="Division Owner" ma:list="{4c45b6ca-aa6c-4fde-affe-43bf9ebed5db}" ma:internalName="Division_x0020_Owner" ma:readOnly="false" ma:showField="Title">
      <xsd:simpleType>
        <xsd:restriction base="dms:Lookup"/>
      </xsd:simpleType>
    </xsd:element>
    <xsd:element name="Subject_x0020_Matter" ma:index="4" nillable="true" ma:displayName="Subject Matter" ma:list="{1d2590f9-153f-4717-b3c7-c93f0aa77f68}" ma:internalName="Subject_x0020_Matter" ma:readOnly="false" ma:showField="Title">
      <xsd:simpleType>
        <xsd:restriction base="dms:Lookup"/>
      </xsd:simpleType>
    </xsd:element>
    <xsd:element name="Notes" ma:index="5" nillable="true" ma:displayName="Notes" ma:format="Dropdown" ma:internalName="Notes" ma:readOnly="false">
      <xsd:simpleType>
        <xsd:restriction base="dms:Note">
          <xsd:maxLength value="255"/>
        </xsd:restriction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260d29-0386-47af-92fa-6886a877738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0A69A7F-05A9-4730-A21C-13E6B1D8474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8564DB3-9FAC-4823-B118-05A40B077B65}">
  <ds:schemaRefs>
    <ds:schemaRef ds:uri="http://schemas.microsoft.com/office/2006/metadata/properties"/>
    <ds:schemaRef ds:uri="http://schemas.microsoft.com/office/infopath/2007/PartnerControls"/>
    <ds:schemaRef ds:uri="ab6b369d-1f19-4e8e-8994-0bc5b4f805be"/>
  </ds:schemaRefs>
</ds:datastoreItem>
</file>

<file path=customXml/itemProps3.xml><?xml version="1.0" encoding="utf-8"?>
<ds:datastoreItem xmlns:ds="http://schemas.openxmlformats.org/officeDocument/2006/customXml" ds:itemID="{044AF61E-820F-4290-83F7-D95A4363F3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6b369d-1f19-4e8e-8994-0bc5b4f805be"/>
    <ds:schemaRef ds:uri="f2260d29-0386-47af-92fa-6886a87773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1718</TotalTime>
  <Words>1811</Words>
  <Application>Microsoft Office PowerPoint</Application>
  <PresentationFormat>Widescreen</PresentationFormat>
  <Paragraphs>305</Paragraphs>
  <Slides>52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6" baseType="lpstr">
      <vt:lpstr>Arial</vt:lpstr>
      <vt:lpstr>Calibri</vt:lpstr>
      <vt:lpstr>Calibri Light</vt:lpstr>
      <vt:lpstr>Office Theme</vt:lpstr>
      <vt:lpstr>Alabama Licensing Officials Conference </vt:lpstr>
      <vt:lpstr>MVD Org Structure</vt:lpstr>
      <vt:lpstr>MVD Org Structure</vt:lpstr>
      <vt:lpstr>MVD Org Structure</vt:lpstr>
      <vt:lpstr>Contact Us</vt:lpstr>
      <vt:lpstr>Legislation Updates</vt:lpstr>
      <vt:lpstr>Act 2024-38</vt:lpstr>
      <vt:lpstr>Act 2024-346</vt:lpstr>
      <vt:lpstr>Act 2024-190</vt:lpstr>
      <vt:lpstr>Definition of Off-Road Vehicle</vt:lpstr>
      <vt:lpstr>Exceptions</vt:lpstr>
      <vt:lpstr>Registration Updates</vt:lpstr>
      <vt:lpstr>God Bless America Plate</vt:lpstr>
      <vt:lpstr>Upcoming Redesigns for March 2025 </vt:lpstr>
      <vt:lpstr>Upcoming Redesigns for March 2025 </vt:lpstr>
      <vt:lpstr>Disabled Veteran License Plate</vt:lpstr>
      <vt:lpstr>Disabled Veteran Plates</vt:lpstr>
      <vt:lpstr>Peeling Tags </vt:lpstr>
      <vt:lpstr> Mandatory Liability Insurance   </vt:lpstr>
      <vt:lpstr>MLI Quick Response</vt:lpstr>
      <vt:lpstr>MLI Quick Response</vt:lpstr>
      <vt:lpstr>MLI Quick Response</vt:lpstr>
      <vt:lpstr>MLI Quick Response</vt:lpstr>
      <vt:lpstr>MLI Quick Response</vt:lpstr>
      <vt:lpstr>Title/Dealer Licensing Updates</vt:lpstr>
      <vt:lpstr>NMVTIS</vt:lpstr>
      <vt:lpstr>NMVTIS Inquiry Messages</vt:lpstr>
      <vt:lpstr>Unclaimed/Abandoned</vt:lpstr>
      <vt:lpstr>Title Document Upload</vt:lpstr>
      <vt:lpstr>Example of Title Stamped “SURRENDERED”</vt:lpstr>
      <vt:lpstr>Title Document Upload</vt:lpstr>
      <vt:lpstr>Volunteer Fire</vt:lpstr>
      <vt:lpstr>Titling Salvaged Vehicles Issued with Clear AL Title(s)</vt:lpstr>
      <vt:lpstr>Titling Salvaged Vehicles Issued with Clear AL Title(s)</vt:lpstr>
      <vt:lpstr>Manufactured Homes</vt:lpstr>
      <vt:lpstr>Vessels</vt:lpstr>
      <vt:lpstr>Vessels</vt:lpstr>
      <vt:lpstr>Vessel Resources</vt:lpstr>
      <vt:lpstr>VESSEL DEALERS</vt:lpstr>
      <vt:lpstr>MyDMV</vt:lpstr>
      <vt:lpstr>MyDMV</vt:lpstr>
      <vt:lpstr>Temp Tags</vt:lpstr>
      <vt:lpstr>PowerPoint Presentation</vt:lpstr>
      <vt:lpstr>Help Manager</vt:lpstr>
      <vt:lpstr>Known Issues Report</vt:lpstr>
      <vt:lpstr>Ticketing </vt:lpstr>
      <vt:lpstr>Ticketing – System Issues</vt:lpstr>
      <vt:lpstr>Ticketing –  NEW/MISSING MAKE CODE REQUEST</vt:lpstr>
      <vt:lpstr>Ticketing – General Support</vt:lpstr>
      <vt:lpstr>SYSTEM VENDORS UPDATE – CAPS WEBSERVICE</vt:lpstr>
      <vt:lpstr> 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Template</dc:title>
  <dc:creator>Kendall Franklin</dc:creator>
  <cp:lastModifiedBy>Baxley, David</cp:lastModifiedBy>
  <cp:revision>33</cp:revision>
  <dcterms:created xsi:type="dcterms:W3CDTF">2020-07-28T19:10:09Z</dcterms:created>
  <dcterms:modified xsi:type="dcterms:W3CDTF">2024-11-26T22:09:59Z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0x01010035A62373216DBE4D907755F8C5227923</vt:lpwstr>
  </property>
</Properties>
</file>